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olo e sottotitol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a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olo Testo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Titolo Testo</a:t>
            </a:r>
          </a:p>
        </p:txBody>
      </p:sp>
      <p:sp>
        <p:nvSpPr>
          <p:cNvPr id="14" name="Corpo livello uno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5" name="Numero diapositiva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sto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103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3 per pagina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oto in bianco e nero di un pannello solare"/>
          <p:cNvSpPr/>
          <p:nvPr>
            <p:ph type="pic" sz="half" idx="21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Foto in bianco e nero dell'acqua che scorre dallo stramazzo di una diga"/>
          <p:cNvSpPr/>
          <p:nvPr>
            <p:ph type="pic" sz="half" idx="22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Foto in bianco e nero con mulini a vento e cielo nuvoloso"/>
          <p:cNvSpPr/>
          <p:nvPr>
            <p:ph type="pic" idx="2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idascalia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122" name="Inserisci qui una citazione."/>
          <p:cNvSpPr txBox="1"/>
          <p:nvPr>
            <p:ph type="body" sz="quarter" idx="2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Inserisci qui una citazione.</a:t>
            </a:r>
          </a:p>
        </p:txBody>
      </p:sp>
      <p:sp>
        <p:nvSpPr>
          <p:cNvPr id="123" name="Giovanni Mela"/>
          <p:cNvSpPr txBox="1"/>
          <p:nvPr>
            <p:ph type="body" sz="quarter" idx="2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Giovanni Mela</a:t>
            </a:r>
          </a:p>
        </p:txBody>
      </p:sp>
      <p:sp>
        <p:nvSpPr>
          <p:cNvPr id="124" name="Testo"/>
          <p:cNvSpPr txBox="1"/>
          <p:nvPr>
            <p:ph type="body" sz="quarter" idx="2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1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tazione 2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nserisci qui una citazione."/>
          <p:cNvSpPr txBox="1"/>
          <p:nvPr>
            <p:ph type="body" sz="quarter" idx="21"/>
          </p:nvPr>
        </p:nvSpPr>
        <p:spPr>
          <a:xfrm>
            <a:off x="11049000" y="3721100"/>
            <a:ext cx="12573000" cy="35097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Inserisci qui una citazione.</a:t>
            </a:r>
          </a:p>
        </p:txBody>
      </p:sp>
      <p:sp>
        <p:nvSpPr>
          <p:cNvPr id="133" name="Foto in bianco e nero con mulini a vento e cielo nuvoloso"/>
          <p:cNvSpPr/>
          <p:nvPr>
            <p:ph type="pic" idx="22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Giovanni Mela"/>
          <p:cNvSpPr txBox="1"/>
          <p:nvPr>
            <p:ph type="body" sz="quarter" idx="2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/>
            <a:r>
              <a:t>Giovanni Mela</a:t>
            </a:r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to dall'alto in bianco e nero di una persona su una diga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a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u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Orizzont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to dall'alto in bianco e nero di una persona su una diga"/>
          <p:cNvSpPr/>
          <p:nvPr>
            <p:ph type="pic" idx="21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a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olo Testo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Titolo Testo</a:t>
            </a:r>
          </a:p>
        </p:txBody>
      </p:sp>
      <p:sp>
        <p:nvSpPr>
          <p:cNvPr id="25" name="Corpo livello uno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" name="Numero diapositiva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sottotit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a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olo Testo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Titolo Testo</a:t>
            </a:r>
          </a:p>
        </p:txBody>
      </p:sp>
      <p:sp>
        <p:nvSpPr>
          <p:cNvPr id="35" name="Corpo livello uno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6" name="Numero diapositiva"/>
          <p:cNvSpPr txBox="1"/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- Centra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olo Testo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Titolo Testo</a:t>
            </a:r>
          </a:p>
        </p:txBody>
      </p:sp>
      <p:sp>
        <p:nvSpPr>
          <p:cNvPr id="44" name="Numero diapositiva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oto - Vertic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a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Foto in bianco e nero con mulini a vento e cielo nuvoloso"/>
          <p:cNvSpPr/>
          <p:nvPr>
            <p:ph type="pic" idx="21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olo Testo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Titolo Testo</a:t>
            </a:r>
          </a:p>
        </p:txBody>
      </p:sp>
      <p:sp>
        <p:nvSpPr>
          <p:cNvPr id="54" name="Corpo livello uno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5" name="Numero diapositiva"/>
          <p:cNvSpPr txBox="1"/>
          <p:nvPr>
            <p:ph type="sldNum" sz="quarter" idx="2"/>
          </p:nvPr>
        </p:nvSpPr>
        <p:spPr>
          <a:xfrm>
            <a:off x="23063200" y="609600"/>
            <a:ext cx="553195" cy="635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sto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63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sto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72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73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sto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82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83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sto"/>
          <p:cNvSpPr txBox="1"/>
          <p:nvPr>
            <p:ph type="body" sz="quarter" idx="2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92" name="Foto in bianco e nero con mulini a vento e cielo nuvoloso"/>
          <p:cNvSpPr/>
          <p:nvPr>
            <p:ph type="pic" idx="2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olo Testo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94" name="Corpo livello uno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a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olo Testo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4" name="Corpo livello uno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" name="Numero diapositiva"/>
          <p:cNvSpPr txBox="1"/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hyperlink" Target="https://github.com/biagio7xD/Nba-Season-Stats-Management/tree/main/XML_Dataset/schema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biagio7xD/Nba-Season-Stats-Management/blob/main/Paper/odmc-DMP.pdf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hyperlink" Target="https://doi.org/27.6019/0.229178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basketball-reference.com/leagues" TargetMode="External"/><Relationship Id="rId3" Type="http://schemas.openxmlformats.org/officeDocument/2006/relationships/hyperlink" Target="https://www.basketball-reference.com/leagues/NBA_2022_per_game.html" TargetMode="External"/><Relationship Id="rId4" Type="http://schemas.openxmlformats.org/officeDocument/2006/relationships/hyperlink" Target="http://www.espn.com/nba/coaches" TargetMode="External"/><Relationship Id="rId5" Type="http://schemas.openxmlformats.org/officeDocument/2006/relationships/hyperlink" Target="https://www.kaggle.com/nathanlauga/nba-games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hyperlink" Target="https://github.com/biagio7xD/Nba-Season-Stats-Management/blob/main/Paper/logicalmodel.pdf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hyperlink" Target="https://github.com/biagio7xD/Nba-Season-Stats-Management/blob/main/Paper/physicalmodel.pdf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Nba Season Stats Managemen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70534">
              <a:defRPr sz="17271"/>
            </a:lvl1pPr>
          </a:lstStyle>
          <a:p>
            <a:pPr/>
            <a:r>
              <a:t>Nba Season Stats Management</a:t>
            </a:r>
          </a:p>
        </p:txBody>
      </p:sp>
      <p:sp>
        <p:nvSpPr>
          <p:cNvPr id="167" name="Open data management &amp; the clou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data management &amp; the cloud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fastapi.png" descr="fastapi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242" r="0" b="224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root.png" descr="root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242" r="0" b="224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team.png" descr="te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242" r="0" b="224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tats_team.png" descr="stats_te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242" r="0" b="224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layers.png" descr="players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242" r="0" b="224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layer_stats.png" descr="player_stats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242" r="0" b="224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atase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pic>
        <p:nvPicPr>
          <p:cNvPr id="214" name="xsd.png" descr="xsd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35000" y="4341812"/>
            <a:ext cx="10287000" cy="6429376"/>
          </a:xfrm>
          <a:prstGeom prst="rect">
            <a:avLst/>
          </a:prstGeom>
        </p:spPr>
      </p:pic>
      <p:sp>
        <p:nvSpPr>
          <p:cNvPr id="215" name="XML, XSD, CSV, db DUm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XML, XSD, CSV, db DUmp</a:t>
            </a:r>
          </a:p>
        </p:txBody>
      </p:sp>
      <p:sp>
        <p:nvSpPr>
          <p:cNvPr id="216" name="Data to publish available in CSV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to publish available in CSV</a:t>
            </a:r>
          </a:p>
          <a:p>
            <a:pPr/>
            <a:r>
              <a:t>… and also in XML format </a:t>
            </a:r>
          </a:p>
          <a:p>
            <a:pPr/>
            <a:r>
              <a:t>XML follow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XSD schema</a:t>
            </a:r>
          </a:p>
          <a:p>
            <a:pPr/>
            <a:r>
              <a:t>Db dump available as artifact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m berners-lee schem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 berners-lee scheme</a:t>
            </a:r>
          </a:p>
        </p:txBody>
      </p:sp>
      <p:pic>
        <p:nvPicPr>
          <p:cNvPr id="219" name="5star.png" descr="5star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35000" y="4577612"/>
            <a:ext cx="10287000" cy="5957776"/>
          </a:xfrm>
          <a:prstGeom prst="rect">
            <a:avLst/>
          </a:prstGeom>
        </p:spPr>
      </p:pic>
      <p:sp>
        <p:nvSpPr>
          <p:cNvPr id="220" name="5      open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5      open data</a:t>
            </a:r>
          </a:p>
        </p:txBody>
      </p:sp>
      <p:sp>
        <p:nvSpPr>
          <p:cNvPr id="221" name="Raw data available under open license…"/>
          <p:cNvSpPr txBox="1"/>
          <p:nvPr>
            <p:ph type="body" sz="half" idx="1"/>
          </p:nvPr>
        </p:nvSpPr>
        <p:spPr>
          <a:xfrm>
            <a:off x="762000" y="3886200"/>
            <a:ext cx="11811000" cy="8585200"/>
          </a:xfrm>
          <a:prstGeom prst="rect">
            <a:avLst/>
          </a:prstGeom>
        </p:spPr>
        <p:txBody>
          <a:bodyPr/>
          <a:lstStyle/>
          <a:p>
            <a:pPr marL="0" indent="571500" algn="ctr">
              <a:buClrTx/>
              <a:buSzTx/>
              <a:buFontTx/>
              <a:buNone/>
            </a:pPr>
            <a:r>
              <a:t>Raw data available under open license</a:t>
            </a:r>
          </a:p>
          <a:p>
            <a:pPr marL="0" indent="1143000" algn="ctr">
              <a:buClrTx/>
              <a:buSzTx/>
              <a:buFontTx/>
              <a:buNone/>
            </a:pPr>
            <a:r>
              <a:t>Curated data available as structured data</a:t>
            </a:r>
          </a:p>
          <a:p>
            <a:pPr marL="0" indent="571500" algn="ctr">
              <a:buClrTx/>
              <a:buSzTx/>
              <a:buFontTx/>
              <a:buNone/>
            </a:pPr>
            <a:r>
              <a:t>      Curated data available in open format</a:t>
            </a:r>
          </a:p>
        </p:txBody>
      </p:sp>
      <p:sp>
        <p:nvSpPr>
          <p:cNvPr id="222" name="Stella"/>
          <p:cNvSpPr/>
          <p:nvPr/>
        </p:nvSpPr>
        <p:spPr>
          <a:xfrm>
            <a:off x="1231943" y="2047701"/>
            <a:ext cx="888099" cy="8767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23" name="Stella"/>
          <p:cNvSpPr/>
          <p:nvPr/>
        </p:nvSpPr>
        <p:spPr>
          <a:xfrm>
            <a:off x="960575" y="4064000"/>
            <a:ext cx="472133" cy="463342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24" name="Stella"/>
          <p:cNvSpPr/>
          <p:nvPr/>
        </p:nvSpPr>
        <p:spPr>
          <a:xfrm>
            <a:off x="960575" y="5138871"/>
            <a:ext cx="472133" cy="46334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25" name="Stella"/>
          <p:cNvSpPr/>
          <p:nvPr/>
        </p:nvSpPr>
        <p:spPr>
          <a:xfrm>
            <a:off x="1608904" y="5138871"/>
            <a:ext cx="472134" cy="46334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26" name="Stella"/>
          <p:cNvSpPr/>
          <p:nvPr/>
        </p:nvSpPr>
        <p:spPr>
          <a:xfrm>
            <a:off x="960575" y="6403317"/>
            <a:ext cx="472133" cy="46334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27" name="Stella"/>
          <p:cNvSpPr/>
          <p:nvPr/>
        </p:nvSpPr>
        <p:spPr>
          <a:xfrm>
            <a:off x="1608904" y="6403317"/>
            <a:ext cx="472134" cy="46334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  <p:sp>
        <p:nvSpPr>
          <p:cNvPr id="228" name="Stella"/>
          <p:cNvSpPr/>
          <p:nvPr/>
        </p:nvSpPr>
        <p:spPr>
          <a:xfrm>
            <a:off x="2257234" y="6403317"/>
            <a:ext cx="472133" cy="463343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ata management 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8655">
              <a:defRPr sz="24543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Data management plan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air data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Fair data</a:t>
            </a:r>
          </a:p>
        </p:txBody>
      </p:sp>
      <p:pic>
        <p:nvPicPr>
          <p:cNvPr id="233" name="Github.png" descr="Github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100" t="0" r="1100" b="0"/>
          <a:stretch>
            <a:fillRect/>
          </a:stretch>
        </p:blipFill>
        <p:spPr>
          <a:xfrm>
            <a:off x="13335000" y="4459254"/>
            <a:ext cx="10287000" cy="6194493"/>
          </a:xfrm>
          <a:prstGeom prst="rect">
            <a:avLst/>
          </a:prstGeom>
        </p:spPr>
      </p:pic>
      <p:sp>
        <p:nvSpPr>
          <p:cNvPr id="234" name="F - Find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F - Findable</a:t>
            </a:r>
          </a:p>
        </p:txBody>
      </p:sp>
      <p:sp>
        <p:nvSpPr>
          <p:cNvPr id="235" name="The data and source code produced over the course of this project will adhair to the FAIR principl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data and source code produced over the course of this project will adhair to the FAIR principles</a:t>
            </a:r>
          </a:p>
          <a:p>
            <a:pPr/>
            <a:r>
              <a:t>Artifacts published to Zenodo, an open access repository</a:t>
            </a:r>
          </a:p>
          <a:p>
            <a:pPr/>
            <a:r>
              <a:t>DOI 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27.6019/zenodo.229178</a:t>
            </a:r>
          </a:p>
          <a:p>
            <a:pPr/>
            <a:r>
              <a:t>Github Repository</a:t>
            </a:r>
          </a:p>
          <a:p>
            <a:pPr/>
            <a:r>
              <a:t>Both repository provide all the documentation and metadata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im of the project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Aim of the project</a:t>
            </a:r>
          </a:p>
        </p:txBody>
      </p:sp>
      <p:pic>
        <p:nvPicPr>
          <p:cNvPr id="170" name="NBA.png" descr="NBA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352" t="0" r="2352" b="0"/>
          <a:stretch>
            <a:fillRect/>
          </a:stretch>
        </p:blipFill>
        <p:spPr>
          <a:xfrm>
            <a:off x="13335000" y="2159000"/>
            <a:ext cx="10287000" cy="10795000"/>
          </a:xfrm>
          <a:prstGeom prst="rect">
            <a:avLst/>
          </a:prstGeom>
        </p:spPr>
      </p:pic>
      <p:sp>
        <p:nvSpPr>
          <p:cNvPr id="171" name="abstr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abstract </a:t>
            </a:r>
          </a:p>
        </p:txBody>
      </p:sp>
      <p:sp>
        <p:nvSpPr>
          <p:cNvPr id="172" name="The main objective of this project is to create a data management system of NBA season stats for team, players and coach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main objective of this project is to create a data management system of NBA season stats for team, players and coach.</a:t>
            </a:r>
          </a:p>
          <a:p>
            <a:pPr/>
            <a:r>
              <a:t>This system can be used by researcher or analyst to investigate about data, apply supervised or unsupervised ML or visualize data by BI tool.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air data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Fair data</a:t>
            </a:r>
          </a:p>
        </p:txBody>
      </p:sp>
      <p:sp>
        <p:nvSpPr>
          <p:cNvPr id="238" name="A - accessi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 - accessible </a:t>
            </a:r>
          </a:p>
        </p:txBody>
      </p:sp>
      <p:sp>
        <p:nvSpPr>
          <p:cNvPr id="239" name="All information about repository easily findable in data reposito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information about repository easily findable in data repository</a:t>
            </a:r>
          </a:p>
          <a:p>
            <a:pPr/>
            <a:r>
              <a:t>Repository easily accessible via well-known World Wide Web</a:t>
            </a:r>
          </a:p>
          <a:p>
            <a:pPr/>
            <a:r>
              <a:t>No access restrictions</a:t>
            </a:r>
          </a:p>
          <a:p>
            <a:pPr/>
            <a:r>
              <a:t>Anyone can access, use, modify and reuse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air data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Fair data</a:t>
            </a:r>
          </a:p>
        </p:txBody>
      </p:sp>
      <p:sp>
        <p:nvSpPr>
          <p:cNvPr id="242" name="I - interoper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I - interoperable</a:t>
            </a:r>
          </a:p>
        </p:txBody>
      </p:sp>
      <p:sp>
        <p:nvSpPr>
          <p:cNvPr id="243" name="Use of open standard like CSV, PDF, XML etc.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of open standard like CSV, PDF, XML etc..</a:t>
            </a:r>
          </a:p>
          <a:p>
            <a:pPr/>
            <a:r>
              <a:t>No proprietary software is needed to read, modify or execute data</a:t>
            </a:r>
          </a:p>
          <a:p>
            <a:pPr/>
            <a:r>
              <a:t>Use of Service Oriented Architecture open standard: RestAPI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air data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Fair data</a:t>
            </a:r>
          </a:p>
        </p:txBody>
      </p:sp>
      <p:sp>
        <p:nvSpPr>
          <p:cNvPr id="246" name="R - reus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R - reusable</a:t>
            </a:r>
          </a:p>
        </p:txBody>
      </p:sp>
      <p:sp>
        <p:nvSpPr>
          <p:cNvPr id="247" name="The reusability of the result data is ensured by the extensive documentation created for this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reusability of the result data is ensured by the extensive documentation created for this data</a:t>
            </a:r>
          </a:p>
          <a:p>
            <a:pPr/>
            <a:r>
              <a:t>Metadata available</a:t>
            </a:r>
          </a:p>
          <a:p>
            <a:pPr/>
            <a:r>
              <a:t>Common Creative License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eserv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Preservation</a:t>
            </a:r>
          </a:p>
        </p:txBody>
      </p:sp>
      <p:sp>
        <p:nvSpPr>
          <p:cNvPr id="250" name="Data preser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Data preservation</a:t>
            </a:r>
          </a:p>
        </p:txBody>
      </p:sp>
      <p:sp>
        <p:nvSpPr>
          <p:cNvPr id="251" name="Due to the small size of datasets consumed and produced, every piece of source code and documentation will be archiv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775969">
              <a:spcBef>
                <a:spcPts val="3600"/>
              </a:spcBef>
              <a:defRPr sz="4512"/>
            </a:pPr>
            <a:r>
              <a:t>Due to the small size of datasets consumed and produced, every piece of source code and documentation will be archived</a:t>
            </a:r>
          </a:p>
          <a:p>
            <a:pPr marL="596900" indent="-596900" defTabSz="775969">
              <a:spcBef>
                <a:spcPts val="3600"/>
              </a:spcBef>
              <a:defRPr sz="4512"/>
            </a:pPr>
            <a:r>
              <a:t> The attached documentation contains a detailed list the specific files that are contained in this enumeration. This enables reproducing the results in any case</a:t>
            </a:r>
          </a:p>
          <a:p>
            <a:pPr marL="596900" indent="-596900" defTabSz="775969">
              <a:spcBef>
                <a:spcPts val="3600"/>
              </a:spcBef>
              <a:defRPr sz="4512"/>
            </a:pPr>
            <a:r>
              <a:t>GitHub does not explicitly state the preservation time of their code repositories, but claims that it “(...) intends to keep your public repositories available unless you remove them” . </a:t>
            </a:r>
          </a:p>
          <a:p>
            <a:pPr marL="596900" indent="-596900" defTabSz="775969">
              <a:spcBef>
                <a:spcPts val="3600"/>
              </a:spcBef>
              <a:defRPr sz="4512"/>
            </a:pPr>
            <a:r>
              <a:t>Zenodo is more specific and promises a retention period of its own lifetime, which amounts to at least the next 20 years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cloud computing.jpeg" descr="cloud computing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847" r="0" b="2847"/>
          <a:stretch>
            <a:fillRect/>
          </a:stretch>
        </p:blipFill>
        <p:spPr>
          <a:xfrm>
            <a:off x="0" y="0"/>
            <a:ext cx="10287000" cy="13716000"/>
          </a:xfrm>
          <a:prstGeom prst="rect">
            <a:avLst/>
          </a:prstGeom>
        </p:spPr>
      </p:pic>
      <p:sp>
        <p:nvSpPr>
          <p:cNvPr id="254" name="Cloud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0534">
              <a:defRPr sz="17271"/>
            </a:lvl1pPr>
          </a:lstStyle>
          <a:p>
            <a:pPr/>
            <a:r>
              <a:t>Cloud solutions</a:t>
            </a:r>
          </a:p>
        </p:txBody>
      </p:sp>
      <p:sp>
        <p:nvSpPr>
          <p:cNvPr id="255" name="theoretica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theoretical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mazon Cloud Servic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Amazon Cloud Services</a:t>
            </a:r>
          </a:p>
        </p:txBody>
      </p:sp>
      <p:pic>
        <p:nvPicPr>
          <p:cNvPr id="258" name="lambda2.png" descr="lambda2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35000" y="4182364"/>
            <a:ext cx="10287000" cy="6748272"/>
          </a:xfrm>
          <a:prstGeom prst="rect">
            <a:avLst/>
          </a:prstGeom>
        </p:spPr>
      </p:pic>
      <p:sp>
        <p:nvSpPr>
          <p:cNvPr id="259" name="Amazon Aws lamb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Amazon Aws lambda</a:t>
            </a:r>
          </a:p>
        </p:txBody>
      </p:sp>
      <p:sp>
        <p:nvSpPr>
          <p:cNvPr id="260" name="Function as a servic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 as a service</a:t>
            </a:r>
          </a:p>
          <a:p>
            <a:pPr/>
            <a:r>
              <a:t>AWS Lambda is an event-driven, serverless computing platform provided by Amazon as a part of Amazon Web Services. It is a computing service that runs code in response to events and automatically manages the computing resources required by that code.</a:t>
            </a:r>
          </a:p>
          <a:p>
            <a:pPr/>
            <a:r>
              <a:t>You can package your Lambda function code and dependencies as a container image, using tools such as the Docker CLI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tainer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</a:t>
            </a:r>
          </a:p>
        </p:txBody>
      </p:sp>
      <p:pic>
        <p:nvPicPr>
          <p:cNvPr id="263" name="docker.png" descr="docker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35000" y="4406106"/>
            <a:ext cx="10287000" cy="6300788"/>
          </a:xfrm>
          <a:prstGeom prst="rect">
            <a:avLst/>
          </a:prstGeom>
        </p:spPr>
      </p:pic>
      <p:sp>
        <p:nvSpPr>
          <p:cNvPr id="264" name="Docker contain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Docker container</a:t>
            </a:r>
          </a:p>
        </p:txBody>
      </p:sp>
      <p:sp>
        <p:nvSpPr>
          <p:cNvPr id="265" name="Packages up code and all dependencies to create portable software or scrip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Packages up code and all dependencies to create portable software or scripts</a:t>
            </a:r>
          </a:p>
          <a:p>
            <a:pPr/>
            <a:r>
              <a:t>Isolated Environment</a:t>
            </a:r>
          </a:p>
          <a:p>
            <a:pPr/>
            <a:r>
              <a:t>Lightweight and easy to update</a:t>
            </a:r>
          </a:p>
          <a:p>
            <a:pPr/>
            <a:r>
              <a:t>Full integration in AWS Lambda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Amazon cloud servic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Amazon cloud services</a:t>
            </a:r>
          </a:p>
        </p:txBody>
      </p:sp>
      <p:sp>
        <p:nvSpPr>
          <p:cNvPr id="268" name="Amazon s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Amazon s3</a:t>
            </a:r>
          </a:p>
        </p:txBody>
      </p:sp>
      <p:sp>
        <p:nvSpPr>
          <p:cNvPr id="269" name="Platform as a serv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Platform as a service</a:t>
            </a:r>
          </a:p>
          <a:p>
            <a:pPr/>
            <a:r>
              <a:t>Store Raw data collected</a:t>
            </a:r>
          </a:p>
          <a:p>
            <a:pPr/>
            <a:r>
              <a:t>Store Curated datasets</a:t>
            </a:r>
          </a:p>
          <a:p>
            <a:pPr/>
            <a:r>
              <a:t>Backup/Replication of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mazon cloud Servic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Amazon cloud Services</a:t>
            </a:r>
          </a:p>
        </p:txBody>
      </p:sp>
      <p:pic>
        <p:nvPicPr>
          <p:cNvPr id="272" name="rds.png" descr="rds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0028" t="0" r="10028" b="0"/>
          <a:stretch>
            <a:fillRect/>
          </a:stretch>
        </p:blipFill>
        <p:spPr>
          <a:xfrm>
            <a:off x="13334999" y="4288460"/>
            <a:ext cx="10287001" cy="6536080"/>
          </a:xfrm>
          <a:prstGeom prst="rect">
            <a:avLst/>
          </a:prstGeom>
        </p:spPr>
      </p:pic>
      <p:sp>
        <p:nvSpPr>
          <p:cNvPr id="273" name="AMAZON aws 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AMAZON aws rds </a:t>
            </a:r>
          </a:p>
        </p:txBody>
      </p:sp>
      <p:sp>
        <p:nvSpPr>
          <p:cNvPr id="274" name="Amazon Relational Database Service (or Amazon RDS) is a distributed relational database service by Amazon Web Services (AWS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15950" indent="-615950" defTabSz="800735">
              <a:spcBef>
                <a:spcPts val="3700"/>
              </a:spcBef>
              <a:defRPr sz="3880"/>
            </a:pPr>
            <a:r>
              <a:t>Amazon Relational Database Service (or Amazon RDS) is a distributed relational database service by Amazon Web Services (AWS)</a:t>
            </a:r>
          </a:p>
          <a:p>
            <a:pPr marL="615950" indent="-615950" defTabSz="800735">
              <a:spcBef>
                <a:spcPts val="3700"/>
              </a:spcBef>
              <a:defRPr sz="3880"/>
            </a:pPr>
            <a:r>
              <a:t>It is a web service running "in the cloud" designed to simplify the setup, operation, and scaling of a relational database for use in applications</a:t>
            </a:r>
          </a:p>
          <a:p>
            <a:pPr marL="615950" indent="-615950" defTabSz="800735">
              <a:spcBef>
                <a:spcPts val="3700"/>
              </a:spcBef>
              <a:defRPr sz="3880"/>
            </a:pPr>
            <a:r>
              <a:t>Platform as a service</a:t>
            </a:r>
          </a:p>
          <a:p>
            <a:pPr marL="615950" indent="-615950" defTabSz="800735">
              <a:spcBef>
                <a:spcPts val="3700"/>
              </a:spcBef>
              <a:defRPr sz="3880"/>
            </a:pPr>
            <a:r>
              <a:t>Connected to AWS Lambda to provide RestAPI data access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Amazon Cloud Servic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Amazon Cloud Services</a:t>
            </a:r>
          </a:p>
        </p:txBody>
      </p:sp>
      <p:pic>
        <p:nvPicPr>
          <p:cNvPr id="277" name="quicksight.png" descr="quicksight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35000" y="4663281"/>
            <a:ext cx="10287000" cy="5786438"/>
          </a:xfrm>
          <a:prstGeom prst="rect">
            <a:avLst/>
          </a:prstGeom>
        </p:spPr>
      </p:pic>
      <p:sp>
        <p:nvSpPr>
          <p:cNvPr id="278" name="Amazon AWS quicks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Amazon AWS quicksight </a:t>
            </a:r>
          </a:p>
        </p:txBody>
      </p:sp>
      <p:sp>
        <p:nvSpPr>
          <p:cNvPr id="279" name="Amazon QuickSight is a cloud-scale business intelligence (BI) service that you can use to deliver easy-to-understand insigh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Amazon QuickSight is a cloud-scale business intelligence (BI) service that you can use to deliver easy-to-understand insights</a:t>
            </a:r>
          </a:p>
          <a:p>
            <a:pPr/>
            <a:r>
              <a:t>Well integrated with other amazon aws services</a:t>
            </a:r>
          </a:p>
          <a:p>
            <a:pPr/>
            <a:r>
              <a:t>Software as a service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ukarchive.png" descr="ukarchive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" y="0"/>
            <a:ext cx="21945600" cy="13716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hank you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ata Sourc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Source</a:t>
            </a:r>
          </a:p>
        </p:txBody>
      </p:sp>
      <p:sp>
        <p:nvSpPr>
          <p:cNvPr id="177" name="Nba data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Nba data source</a:t>
            </a:r>
          </a:p>
        </p:txBody>
      </p:sp>
      <p:sp>
        <p:nvSpPr>
          <p:cNvPr id="178" name="Nba team and sta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Nba team and stats</a:t>
            </a:r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Player and stats</a:t>
            </a:r>
          </a:p>
          <a:p>
            <a:pP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Coaches</a:t>
            </a:r>
          </a:p>
          <a:p>
            <a:pPr/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Kaggle combined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ata sourc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source</a:t>
            </a:r>
          </a:p>
        </p:txBody>
      </p:sp>
      <p:sp>
        <p:nvSpPr>
          <p:cNvPr id="181" name="RAW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RAW data</a:t>
            </a:r>
          </a:p>
        </p:txBody>
      </p:sp>
      <p:sp>
        <p:nvSpPr>
          <p:cNvPr id="182" name="Data obtained in proprietary format : Microsoft Excel forma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8650" indent="-628650" defTabSz="817244">
              <a:spcBef>
                <a:spcPts val="3800"/>
              </a:spcBef>
              <a:defRPr sz="4752"/>
            </a:pPr>
            <a:r>
              <a:t>Data obtained in proprietary format : Microsoft Excel format</a:t>
            </a:r>
          </a:p>
          <a:p>
            <a:pPr marL="628650" indent="-628650" defTabSz="817244">
              <a:spcBef>
                <a:spcPts val="3800"/>
              </a:spcBef>
              <a:defRPr sz="4752"/>
            </a:pPr>
            <a:r>
              <a:t>Data cleansing and validation</a:t>
            </a:r>
          </a:p>
          <a:p>
            <a:pPr marL="628650" indent="-628650" defTabSz="817244">
              <a:spcBef>
                <a:spcPts val="3800"/>
              </a:spcBef>
              <a:defRPr sz="4752"/>
            </a:pPr>
            <a:r>
              <a:t>The raw data were processed to obtain additional derived data, very useful for future insight</a:t>
            </a:r>
          </a:p>
          <a:p>
            <a:pPr marL="628650" indent="-628650" defTabSz="817244">
              <a:spcBef>
                <a:spcPts val="3800"/>
              </a:spcBef>
              <a:defRPr sz="4752"/>
            </a:pPr>
            <a:r>
              <a:t>Curated data were obtained by modifying outliers and repairing corrupted data</a:t>
            </a:r>
          </a:p>
          <a:p>
            <a:pPr marL="628650" indent="-628650" defTabSz="817244">
              <a:spcBef>
                <a:spcPts val="3800"/>
              </a:spcBef>
              <a:defRPr sz="4752"/>
            </a:pPr>
            <a:r>
              <a:t>Data transformed into an open format : CSV &amp; XLM</a:t>
            </a:r>
          </a:p>
          <a:p>
            <a:pPr marL="628650" indent="-628650" defTabSz="817244">
              <a:spcBef>
                <a:spcPts val="3800"/>
              </a:spcBef>
              <a:defRPr sz="4752"/>
            </a:pPr>
            <a:r>
              <a:t>From curated data the model has been created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Data mod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model</a:t>
            </a:r>
          </a:p>
        </p:txBody>
      </p:sp>
      <p:pic>
        <p:nvPicPr>
          <p:cNvPr id="185" name="Nba_Logical_Model-2022-02-22_12-20.png" descr="Nba_Logical_Model-2022-02-22_12-20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35000" y="2865773"/>
            <a:ext cx="10287000" cy="9381455"/>
          </a:xfrm>
          <a:prstGeom prst="rect">
            <a:avLst/>
          </a:prstGeom>
        </p:spPr>
      </p:pic>
      <p:sp>
        <p:nvSpPr>
          <p:cNvPr id="186" name="Logical data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Logical data model</a:t>
            </a:r>
          </a:p>
        </p:txBody>
      </p:sp>
      <p:sp>
        <p:nvSpPr>
          <p:cNvPr id="187" name="Logical model was created from the analysis of the curated data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15950" indent="-615950" defTabSz="800735">
              <a:spcBef>
                <a:spcPts val="3700"/>
              </a:spcBef>
              <a:defRPr sz="3880"/>
            </a:pPr>
            <a:r>
              <a:t>Logical model was created from the analysis of the curated data</a:t>
            </a:r>
          </a:p>
          <a:p>
            <a:pPr marL="615950" indent="-615950" defTabSz="800735">
              <a:spcBef>
                <a:spcPts val="3700"/>
              </a:spcBef>
              <a:defRPr sz="3880"/>
            </a:pPr>
            <a:r>
              <a:t>With Vertabelo, automatic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metadata &amp; documentation</a:t>
            </a:r>
            <a:r>
              <a:t> associated to the logical model was generated</a:t>
            </a:r>
          </a:p>
          <a:p>
            <a:pPr marL="615950" indent="-615950" defTabSz="800735">
              <a:spcBef>
                <a:spcPts val="3700"/>
              </a:spcBef>
              <a:defRPr sz="3880"/>
            </a:pPr>
            <a:r>
              <a:t>SnowFlakes Schema : 1 Fact Table - 5 Dimension</a:t>
            </a:r>
          </a:p>
          <a:p>
            <a:pPr marL="615950" indent="-615950" defTabSz="800735">
              <a:spcBef>
                <a:spcPts val="3700"/>
              </a:spcBef>
              <a:defRPr sz="3880"/>
            </a:pPr>
            <a:r>
              <a:t>No data redundancy's </a:t>
            </a:r>
          </a:p>
          <a:p>
            <a:pPr marL="615950" indent="-615950" defTabSz="800735">
              <a:spcBef>
                <a:spcPts val="3700"/>
              </a:spcBef>
              <a:defRPr sz="3880"/>
            </a:pPr>
            <a:r>
              <a:t>Fast Query</a:t>
            </a:r>
          </a:p>
          <a:p>
            <a:pPr marL="615950" indent="-615950" defTabSz="800735">
              <a:spcBef>
                <a:spcPts val="3700"/>
              </a:spcBef>
              <a:defRPr sz="3880"/>
            </a:pPr>
            <a:r>
              <a:t>Less space necessary to store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ata modelin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modeling</a:t>
            </a:r>
          </a:p>
        </p:txBody>
      </p:sp>
      <p:pic>
        <p:nvPicPr>
          <p:cNvPr id="190" name="NBA_Logical_Model_Physical_Export-2022-03-06_17-45.png" descr="NBA_Logical_Model_Physical_Export-2022-03-06_17-45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751219" y="2159000"/>
            <a:ext cx="9454563" cy="10795000"/>
          </a:xfrm>
          <a:prstGeom prst="rect">
            <a:avLst/>
          </a:prstGeom>
        </p:spPr>
      </p:pic>
      <p:sp>
        <p:nvSpPr>
          <p:cNvPr id="191" name="Physical Model &amp; 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pPr/>
            <a:r>
              <a:t>Physical Model &amp; Implementation </a:t>
            </a:r>
          </a:p>
        </p:txBody>
      </p:sp>
      <p:sp>
        <p:nvSpPr>
          <p:cNvPr id="192" name="Python with PonyORM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with PonyORM</a:t>
            </a:r>
          </a:p>
          <a:p>
            <a:pPr/>
            <a:r>
              <a:t>PostgresSQL 14</a:t>
            </a:r>
          </a:p>
          <a:p>
            <a:pP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Metadata</a:t>
            </a:r>
            <a:r>
              <a:t> of physical model generated with Vertabelo</a:t>
            </a:r>
          </a:p>
          <a:p>
            <a:pPr/>
            <a:r>
              <a:t>Relations managed with PonyORM via Optional, Required, Set properties </a:t>
            </a:r>
          </a:p>
          <a:p>
            <a:pPr/>
            <a:r>
              <a:t>DDL generated from Postgres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alleria immagini"/>
          <p:cNvGrpSpPr/>
          <p:nvPr/>
        </p:nvGrpSpPr>
        <p:grpSpPr>
          <a:xfrm>
            <a:off x="2761416" y="2135303"/>
            <a:ext cx="18861168" cy="10871201"/>
            <a:chOff x="0" y="0"/>
            <a:chExt cx="18861166" cy="10871200"/>
          </a:xfrm>
        </p:grpSpPr>
        <p:pic>
          <p:nvPicPr>
            <p:cNvPr id="194" name="model.png" descr="model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69" t="20462" r="12650" b="551"/>
            <a:stretch>
              <a:fillRect/>
            </a:stretch>
          </p:blipFill>
          <p:spPr>
            <a:xfrm>
              <a:off x="0" y="0"/>
              <a:ext cx="18861167" cy="10121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5" name="PonyORM model"/>
            <p:cNvSpPr/>
            <p:nvPr/>
          </p:nvSpPr>
          <p:spPr>
            <a:xfrm>
              <a:off x="0" y="10198100"/>
              <a:ext cx="18861167" cy="673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 algn="ctr">
                <a:spcBef>
                  <a:spcPts val="0"/>
                </a:spcBef>
              </a:lvl1pPr>
            </a:lstStyle>
            <a:p>
              <a:pPr/>
              <a:r>
                <a:t>PonyORM model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Exampl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</a:t>
            </a:r>
          </a:p>
        </p:txBody>
      </p:sp>
      <p:sp>
        <p:nvSpPr>
          <p:cNvPr id="199" name="Data inserted into DB via python scrip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inserted into DB via python script</a:t>
            </a:r>
          </a:p>
          <a:p>
            <a:pPr/>
            <a:r>
              <a:t>FastAPI used to create RestAPI resource</a:t>
            </a:r>
          </a:p>
          <a:p>
            <a:pPr/>
            <a:r>
              <a:t>HTTP GET operation available on resource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